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lexandria Semi Bold" panose="020B0604020202020204" charset="-78"/>
      <p:regular r:id="rId11"/>
    </p:embeddedFont>
    <p:embeddedFont>
      <p:font typeface="Sora Light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831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1288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7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هاب هوش مصنوعی ابزارهای ریاضی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910054" y="3310651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buNone/>
            </a:pPr>
            <a:r>
              <a:rPr lang="en-US" sz="3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هاب هوش مصنوعی ابزارهای ریاضی راه حلی نوآورانه برای دسترسی آسان به حل مسائل ریاضی پیچیده است. این پروژه با ترکیب هوش مصنوعی و ابزارهای محاسباتی پیشرفته طراحی شده است.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758309" y="514707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8039100" y="5753695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5819775" y="5737503"/>
            <a:ext cx="2111097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950"/>
              </a:lnSpc>
              <a:buNone/>
            </a:pPr>
            <a:endParaRPr lang="en-US" sz="2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B6DB95-1B7F-8F05-BFC4-95559714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865" y="5254162"/>
            <a:ext cx="2286001" cy="228600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66207" y="154262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88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مرحله ۱: نیازسنجی</a:t>
            </a:r>
            <a:endParaRPr lang="en-US" sz="8800" dirty="0"/>
          </a:p>
        </p:txBody>
      </p:sp>
      <p:sp>
        <p:nvSpPr>
          <p:cNvPr id="4" name="Text 1"/>
          <p:cNvSpPr/>
          <p:nvPr/>
        </p:nvSpPr>
        <p:spPr>
          <a:xfrm>
            <a:off x="1049541" y="3046844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buNone/>
            </a:pPr>
            <a:r>
              <a:rPr lang="en-US" sz="4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ما در تابستان خودمان با احساس نیاز ابزار های یکپارچه و در یک هاب مشخص تصمیم گرفتیم این هاب رو درست کنیم
و اکثر  سرویس های رسم نمودار دارای یک  رابط کاربری سختی برای کاربر ایجاد کرده اند ما سعی کردیم این مکشلات رو رفع کنیم</a:t>
            </a:r>
            <a:endParaRPr lang="en-US" sz="4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8968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60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مرحله ۲: طراحی شی‌گرا با API گوگل</a:t>
            </a:r>
            <a:endParaRPr lang="en-US" sz="6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459" y="2335888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109621" y="27410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انتخاب </a:t>
            </a:r>
            <a:r>
              <a:rPr lang="en-US" sz="2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API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912167" y="3035343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buNone/>
            </a:pPr>
            <a:r>
              <a:rPr lang="en-US" sz="4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بهره‌گیری </a:t>
            </a:r>
            <a:r>
              <a:rPr lang="en-US" sz="40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از</a:t>
            </a:r>
            <a:r>
              <a:rPr lang="en-US" sz="4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  </a:t>
            </a:r>
            <a:r>
              <a:rPr lang="en-US" sz="2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google ai studio</a:t>
            </a:r>
            <a:endParaRPr lang="en-US" sz="4000" dirty="0">
              <a:solidFill>
                <a:srgbClr val="3B3535"/>
              </a:solidFill>
              <a:latin typeface="Sora Light" pitchFamily="34" charset="0"/>
              <a:ea typeface="Sora Light" pitchFamily="34" charset="-122"/>
              <a:cs typeface="A Shekari" panose="00000400000000000000" pitchFamily="2" charset="-78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089440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143244" y="4335267"/>
            <a:ext cx="3988153" cy="34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معماری شی‌گرا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1000006" y="484754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طراحی ساختار منعطف با قابلیت توسعه آسان.</a:t>
            </a:r>
            <a:endParaRPr lang="en-US" sz="2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2460" y="5639872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289286" y="57912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4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ادغام سیستم‌ها</a:t>
            </a:r>
            <a:endParaRPr lang="en-US" sz="4000" dirty="0"/>
          </a:p>
        </p:txBody>
      </p:sp>
      <p:sp>
        <p:nvSpPr>
          <p:cNvPr id="12" name="Text 6"/>
          <p:cNvSpPr/>
          <p:nvPr/>
        </p:nvSpPr>
        <p:spPr>
          <a:xfrm>
            <a:off x="758309" y="634257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ایجاد پلتفرم یکپارچه برای ابزارهای محاسباتی مختلف.</a:t>
            </a:r>
            <a:endParaRPr lang="en-US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0735" y="1588770"/>
            <a:ext cx="799135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معماری هاب هوش مصنوعی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903" y="2734747"/>
            <a:ext cx="2163723" cy="126599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1543" y="3334703"/>
            <a:ext cx="304681" cy="380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8281" y="2951321"/>
            <a:ext cx="30470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3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هسته هوش مصنوعی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5512713" y="3437453"/>
            <a:ext cx="378261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3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موتور تحلیل ریاضی و الگوریتم‌های اختصاصی</a:t>
            </a:r>
            <a:endParaRPr lang="en-US" sz="3600" dirty="0"/>
          </a:p>
        </p:txBody>
      </p:sp>
      <p:sp>
        <p:nvSpPr>
          <p:cNvPr id="7" name="Shape 3"/>
          <p:cNvSpPr/>
          <p:nvPr/>
        </p:nvSpPr>
        <p:spPr>
          <a:xfrm>
            <a:off x="812363" y="4012525"/>
            <a:ext cx="8645485" cy="15240"/>
          </a:xfrm>
          <a:prstGeom prst="roundRect">
            <a:avLst>
              <a:gd name="adj" fmla="val 597101"/>
            </a:avLst>
          </a:prstGeom>
          <a:solidFill>
            <a:srgbClr val="BBC2DC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982" y="4054793"/>
            <a:ext cx="4327446" cy="1265992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1424" y="4497348"/>
            <a:ext cx="304681" cy="3807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362694" y="4271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4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واحدهای فرعی</a:t>
            </a:r>
            <a:endParaRPr lang="en-US" sz="4000" dirty="0"/>
          </a:p>
        </p:txBody>
      </p:sp>
      <p:sp>
        <p:nvSpPr>
          <p:cNvPr id="11" name="Text 5"/>
          <p:cNvSpPr/>
          <p:nvPr/>
        </p:nvSpPr>
        <p:spPr>
          <a:xfrm>
            <a:off x="4070390" y="4757499"/>
            <a:ext cx="41430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واسط کاربری، ماژول‌های محاسباتی و گزارش‌گیری</a:t>
            </a:r>
            <a:endParaRPr lang="en-US" sz="3200" dirty="0"/>
          </a:p>
        </p:txBody>
      </p:sp>
      <p:sp>
        <p:nvSpPr>
          <p:cNvPr id="12" name="Shape 6"/>
          <p:cNvSpPr/>
          <p:nvPr/>
        </p:nvSpPr>
        <p:spPr>
          <a:xfrm>
            <a:off x="812363" y="5332571"/>
            <a:ext cx="7563564" cy="15240"/>
          </a:xfrm>
          <a:prstGeom prst="roundRect">
            <a:avLst>
              <a:gd name="adj" fmla="val 597101"/>
            </a:avLst>
          </a:prstGeom>
          <a:solidFill>
            <a:srgbClr val="BBC2DC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8061" y="5374838"/>
            <a:ext cx="6491288" cy="126599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1424" y="5817394"/>
            <a:ext cx="304681" cy="38076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4893945" y="5591413"/>
            <a:ext cx="223754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4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زیرساخت ابری</a:t>
            </a:r>
            <a:endParaRPr lang="en-US" sz="4000" dirty="0"/>
          </a:p>
        </p:txBody>
      </p:sp>
      <p:sp>
        <p:nvSpPr>
          <p:cNvPr id="16" name="Text 8"/>
          <p:cNvSpPr/>
          <p:nvPr/>
        </p:nvSpPr>
        <p:spPr>
          <a:xfrm>
            <a:off x="4893945" y="6077545"/>
            <a:ext cx="22375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3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ادغام با سرویس‌های گوگل </a:t>
            </a:r>
            <a:endParaRPr lang="en-US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2406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مرحله ۳: پیاده‌سازی با Streamlit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3597890" y="2874407"/>
            <a:ext cx="30480" cy="4231124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5" name="Shape 2"/>
          <p:cNvSpPr/>
          <p:nvPr/>
        </p:nvSpPr>
        <p:spPr>
          <a:xfrm>
            <a:off x="12765167" y="3346609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6" name="Shape 3"/>
          <p:cNvSpPr/>
          <p:nvPr/>
        </p:nvSpPr>
        <p:spPr>
          <a:xfrm>
            <a:off x="13384649" y="311812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7337" y="3148072"/>
            <a:ext cx="342067" cy="4275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94426" y="30909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3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طراحی واسط کاربری</a:t>
            </a:r>
            <a:endParaRPr lang="en-US" sz="3600" dirty="0"/>
          </a:p>
        </p:txBody>
      </p:sp>
      <p:sp>
        <p:nvSpPr>
          <p:cNvPr id="9" name="Text 5"/>
          <p:cNvSpPr/>
          <p:nvPr/>
        </p:nvSpPr>
        <p:spPr>
          <a:xfrm>
            <a:off x="6244709" y="3577114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ایجاد رابط ساده و کاربرپسند با استفاده از Streamlit.</a:t>
            </a:r>
            <a:endParaRPr lang="en-US" sz="2800" dirty="0"/>
          </a:p>
        </p:txBody>
      </p:sp>
      <p:sp>
        <p:nvSpPr>
          <p:cNvPr id="10" name="Shape 6"/>
          <p:cNvSpPr/>
          <p:nvPr/>
        </p:nvSpPr>
        <p:spPr>
          <a:xfrm>
            <a:off x="12765167" y="4829175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11" name="Shape 7"/>
          <p:cNvSpPr/>
          <p:nvPr/>
        </p:nvSpPr>
        <p:spPr>
          <a:xfrm>
            <a:off x="13384649" y="460069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7337" y="4630638"/>
            <a:ext cx="342067" cy="42755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94426" y="4573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3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توسعه کدها</a:t>
            </a:r>
            <a:endParaRPr lang="en-US" sz="3600" dirty="0"/>
          </a:p>
        </p:txBody>
      </p:sp>
      <p:sp>
        <p:nvSpPr>
          <p:cNvPr id="14" name="Text 9"/>
          <p:cNvSpPr/>
          <p:nvPr/>
        </p:nvSpPr>
        <p:spPr>
          <a:xfrm>
            <a:off x="6244709" y="5059680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پیاده‌سازی الگوریتم‌ها و اتصال به سرویس‌های ابری.</a:t>
            </a:r>
            <a:endParaRPr lang="en-US" sz="2800" dirty="0"/>
          </a:p>
        </p:txBody>
      </p:sp>
      <p:sp>
        <p:nvSpPr>
          <p:cNvPr id="15" name="Shape 10"/>
          <p:cNvSpPr/>
          <p:nvPr/>
        </p:nvSpPr>
        <p:spPr>
          <a:xfrm>
            <a:off x="12765167" y="6311741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16" name="Shape 11"/>
          <p:cNvSpPr/>
          <p:nvPr/>
        </p:nvSpPr>
        <p:spPr>
          <a:xfrm>
            <a:off x="13384649" y="608326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7337" y="6113205"/>
            <a:ext cx="342067" cy="42755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694426" y="60561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3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راه‌اندازی MVP</a:t>
            </a:r>
            <a:endParaRPr lang="en-US" sz="3600" dirty="0"/>
          </a:p>
        </p:txBody>
      </p:sp>
      <p:sp>
        <p:nvSpPr>
          <p:cNvPr id="19" name="Text 13"/>
          <p:cNvSpPr/>
          <p:nvPr/>
        </p:nvSpPr>
        <p:spPr>
          <a:xfrm>
            <a:off x="6244709" y="6542246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تکمیل نسخه اولیه محصول در مدت 3 روز.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804" y="562451"/>
            <a:ext cx="7712392" cy="1345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250"/>
              </a:lnSpc>
              <a:buNone/>
            </a:pPr>
            <a:r>
              <a:rPr lang="en-US" sz="4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قابلیت‌ها و ویژگی‌های هاب ریاضی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15804" y="2214801"/>
            <a:ext cx="7712392" cy="1210270"/>
          </a:xfrm>
          <a:prstGeom prst="roundRect">
            <a:avLst>
              <a:gd name="adj" fmla="val 709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357693" y="2426851"/>
            <a:ext cx="285845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3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حل مسائل مجموعه‌ها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927854" y="2885837"/>
            <a:ext cx="728829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تحلیل و حل انواع مسائل مربوط به نظریه مجموعه‌ها با دقت بالا.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715804" y="3629501"/>
            <a:ext cx="7712392" cy="1210270"/>
          </a:xfrm>
          <a:prstGeom prst="roundRect">
            <a:avLst>
              <a:gd name="adj" fmla="val 709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24857" y="3841552"/>
            <a:ext cx="269128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3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حل مسائل خط</a:t>
            </a:r>
            <a:endParaRPr lang="en-US" sz="3600" dirty="0"/>
          </a:p>
        </p:txBody>
      </p:sp>
      <p:sp>
        <p:nvSpPr>
          <p:cNvPr id="9" name="Text 6"/>
          <p:cNvSpPr/>
          <p:nvPr/>
        </p:nvSpPr>
        <p:spPr>
          <a:xfrm>
            <a:off x="927854" y="4300538"/>
            <a:ext cx="728829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محاسبات مربوط به معادلات خطی و هندسه تحلیلی.</a:t>
            </a:r>
            <a:endParaRPr lang="en-US" sz="2800" dirty="0"/>
          </a:p>
        </p:txBody>
      </p:sp>
      <p:sp>
        <p:nvSpPr>
          <p:cNvPr id="10" name="Shape 7"/>
          <p:cNvSpPr/>
          <p:nvPr/>
        </p:nvSpPr>
        <p:spPr>
          <a:xfrm>
            <a:off x="715804" y="5044202"/>
            <a:ext cx="7712392" cy="1210270"/>
          </a:xfrm>
          <a:prstGeom prst="roundRect">
            <a:avLst>
              <a:gd name="adj" fmla="val 709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524857" y="5256252"/>
            <a:ext cx="269128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3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معادلات پیشرفته</a:t>
            </a:r>
            <a:endParaRPr lang="en-US" sz="3600" dirty="0"/>
          </a:p>
        </p:txBody>
      </p:sp>
      <p:sp>
        <p:nvSpPr>
          <p:cNvPr id="12" name="Text 9"/>
          <p:cNvSpPr/>
          <p:nvPr/>
        </p:nvSpPr>
        <p:spPr>
          <a:xfrm>
            <a:off x="927854" y="5715238"/>
            <a:ext cx="728829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در حال توسعه: حل انواع معادلات پیچیده ریاضی.</a:t>
            </a:r>
            <a:endParaRPr lang="en-US" sz="2800" dirty="0"/>
          </a:p>
        </p:txBody>
      </p:sp>
      <p:sp>
        <p:nvSpPr>
          <p:cNvPr id="13" name="Shape 10"/>
          <p:cNvSpPr/>
          <p:nvPr/>
        </p:nvSpPr>
        <p:spPr>
          <a:xfrm>
            <a:off x="715804" y="6458903"/>
            <a:ext cx="7712392" cy="1210270"/>
          </a:xfrm>
          <a:prstGeom prst="roundRect">
            <a:avLst>
              <a:gd name="adj" fmla="val 709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524857" y="6670953"/>
            <a:ext cx="269128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آمار و احتمال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927854" y="7129939"/>
            <a:ext cx="728829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در حال توسعه: ابزارهای تحلیل آماری و علوم داده.</a:t>
            </a:r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1516" y="1246942"/>
            <a:ext cx="746057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مرحله ۴: تست توسط کاربران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610011" y="30426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800"/>
              </a:lnSpc>
              <a:buNone/>
            </a:pPr>
            <a:r>
              <a:rPr lang="en-US" sz="3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گروه تست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9610011" y="3528774"/>
            <a:ext cx="42620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7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۲۵ کاربر حرفه‌ای و مبتدی از حوزه‌های مختلف.</a:t>
            </a:r>
            <a:endParaRPr lang="en-US" sz="2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440" y="3661589"/>
            <a:ext cx="304681" cy="3807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69557" y="30426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میزان رضایت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758309" y="3528774"/>
            <a:ext cx="426196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۹۰٪ رضایت از وضوح نتایج و سهولت استفاده.</a:t>
            </a:r>
            <a:endParaRPr lang="en-US" sz="2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041" y="3661589"/>
            <a:ext cx="304681" cy="3807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9557" y="5499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3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رفع مشکلات</a:t>
            </a:r>
            <a:endParaRPr lang="en-US" sz="3600" dirty="0"/>
          </a:p>
        </p:txBody>
      </p:sp>
      <p:sp>
        <p:nvSpPr>
          <p:cNvPr id="12" name="Text 6"/>
          <p:cNvSpPr/>
          <p:nvPr/>
        </p:nvSpPr>
        <p:spPr>
          <a:xfrm>
            <a:off x="758309" y="5986105"/>
            <a:ext cx="426196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شناسایی و اصلاح باگ‌های کلیدی سیستم.</a:t>
            </a:r>
            <a:endParaRPr lang="en-US" sz="28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41" y="5332988"/>
            <a:ext cx="304681" cy="38076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610011" y="5499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800"/>
              </a:lnSpc>
              <a:buNone/>
            </a:pPr>
            <a:r>
              <a:rPr lang="en-US" sz="3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پیشنهادات بهبود</a:t>
            </a:r>
            <a:endParaRPr lang="en-US" sz="3600" dirty="0"/>
          </a:p>
        </p:txBody>
      </p:sp>
      <p:sp>
        <p:nvSpPr>
          <p:cNvPr id="16" name="Text 8"/>
          <p:cNvSpPr/>
          <p:nvPr/>
        </p:nvSpPr>
        <p:spPr>
          <a:xfrm>
            <a:off x="9610011" y="5986105"/>
            <a:ext cx="42620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7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جمع‌آوری ایده‌های جدید برای توسعه آینده.</a:t>
            </a:r>
            <a:endParaRPr lang="en-US" sz="28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8440" y="5332988"/>
            <a:ext cx="304681" cy="3807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25372" y="1306949"/>
            <a:ext cx="636031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مسیر توسعه آینده پروژه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223290" y="2344579"/>
            <a:ext cx="162401" cy="1309449"/>
          </a:xfrm>
          <a:prstGeom prst="roundRect">
            <a:avLst>
              <a:gd name="adj" fmla="val 5603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047655" y="23445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گسترش قابلیت‌ها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758309" y="2830711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افزودن ابزارهای حل مسائل هندسی و تحلیل‌های آماری پیشرفته.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58309" y="3307318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ادغام الگوریتم‌های جدید برای سرعت پاسخگویی بیشتر.</a:t>
            </a:r>
            <a:endParaRPr lang="en-US" sz="2800" dirty="0"/>
          </a:p>
        </p:txBody>
      </p:sp>
      <p:sp>
        <p:nvSpPr>
          <p:cNvPr id="8" name="Shape 5"/>
          <p:cNvSpPr/>
          <p:nvPr/>
        </p:nvSpPr>
        <p:spPr>
          <a:xfrm>
            <a:off x="7898368" y="3870603"/>
            <a:ext cx="162401" cy="1309449"/>
          </a:xfrm>
          <a:prstGeom prst="roundRect">
            <a:avLst>
              <a:gd name="adj" fmla="val 5603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22733" y="38706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توسعه زیرساخت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758309" y="4356735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ایجاد دیتابیس قدرتمند برای ذخیره‌سازی و بازیابی اطلاعات.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758309" y="4833342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بهینه‌سازی سیستم برای پشتیبانی از کاربران همزمان بیشتر.</a:t>
            </a:r>
            <a:endParaRPr lang="en-US" sz="2800" dirty="0"/>
          </a:p>
        </p:txBody>
      </p:sp>
      <p:sp>
        <p:nvSpPr>
          <p:cNvPr id="12" name="Shape 9"/>
          <p:cNvSpPr/>
          <p:nvPr/>
        </p:nvSpPr>
        <p:spPr>
          <a:xfrm>
            <a:off x="7573327" y="5396627"/>
            <a:ext cx="162401" cy="1309449"/>
          </a:xfrm>
          <a:prstGeom prst="roundRect">
            <a:avLst>
              <a:gd name="adj" fmla="val 5603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397693" y="53966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 Shekari" panose="00000400000000000000" pitchFamily="2" charset="-78"/>
              </a:rPr>
              <a:t>هوشمندسازی کامل</a:t>
            </a:r>
            <a:endParaRPr lang="en-US" sz="3200" dirty="0"/>
          </a:p>
        </p:txBody>
      </p:sp>
      <p:sp>
        <p:nvSpPr>
          <p:cNvPr id="14" name="Text 11"/>
          <p:cNvSpPr/>
          <p:nvPr/>
        </p:nvSpPr>
        <p:spPr>
          <a:xfrm>
            <a:off x="758309" y="5882759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A Shekari" panose="00000400000000000000" pitchFamily="2" charset="-78"/>
              </a:rPr>
              <a:t>ادغام تمامی بخش‌ها با هوش مصنوعی .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58309" y="6359366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358</Words>
  <Application>Microsoft Office PowerPoint</Application>
  <PresentationFormat>Custom</PresentationFormat>
  <Paragraphs>60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Sora Light</vt:lpstr>
      <vt:lpstr>Alexandria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MOHAMMAD AND HANANNA .</cp:lastModifiedBy>
  <cp:revision>2</cp:revision>
  <dcterms:created xsi:type="dcterms:W3CDTF">2025-04-13T20:07:29Z</dcterms:created>
  <dcterms:modified xsi:type="dcterms:W3CDTF">2025-04-13T20:16:21Z</dcterms:modified>
</cp:coreProperties>
</file>